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71" r:id="rId4"/>
    <p:sldId id="272" r:id="rId5"/>
    <p:sldId id="261" r:id="rId6"/>
    <p:sldId id="262" r:id="rId7"/>
    <p:sldId id="264" r:id="rId8"/>
    <p:sldId id="265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38" autoAdjust="0"/>
    <p:restoredTop sz="94660"/>
  </p:normalViewPr>
  <p:slideViewPr>
    <p:cSldViewPr>
      <p:cViewPr>
        <p:scale>
          <a:sx n="130" d="100"/>
          <a:sy n="130" d="100"/>
        </p:scale>
        <p:origin x="1152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9FA118-A1D5-48A0-9BB8-E3B398FE476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C8053F-E4B3-4DA8-BE15-359B8170F4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247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8053F-E4B3-4DA8-BE15-359B8170F41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350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slugiavto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77@uslugiavto.ru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hyperlink" Target="http://www.uslugiavto.ru/" TargetMode="External"/><Relationship Id="rId5" Type="http://schemas.openxmlformats.org/officeDocument/2006/relationships/image" Target="../media/image5.jpeg"/><Relationship Id="rId10" Type="http://schemas.openxmlformats.org/officeDocument/2006/relationships/image" Target="../media/image1.png"/><Relationship Id="rId4" Type="http://schemas.openxmlformats.org/officeDocument/2006/relationships/image" Target="../media/image4.jpe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uslugiavto.ru/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uslugiavto.ru/" TargetMode="Externa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slugiavto.ru/" TargetMode="External"/><Relationship Id="rId3" Type="http://schemas.openxmlformats.org/officeDocument/2006/relationships/image" Target="../media/image14.jpeg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jpeg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uslugiavto.ru/" TargetMode="Externa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uslugiavto.ru/" TargetMode="Externa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slugiavto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uslugiavto.ru/" TargetMode="Externa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uslugiavto.ru/" TargetMode="Externa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uslugiavto.ru/" TargetMode="Externa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slugiavto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060848"/>
            <a:ext cx="7772400" cy="1470025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Подтверждение эффективности тормозной системы транспортного средства при внесении изменений в конструкцию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49488" y="4660267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2000" dirty="0" err="1" smtClean="0">
                <a:solidFill>
                  <a:schemeClr val="tx1"/>
                </a:solidFill>
              </a:rPr>
              <a:t>Камитов</a:t>
            </a:r>
            <a:r>
              <a:rPr lang="ru-RU" sz="2000" dirty="0" smtClean="0">
                <a:solidFill>
                  <a:schemeClr val="tx1"/>
                </a:solidFill>
              </a:rPr>
              <a:t> М.С.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Пархоменко Ю.А.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62466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dirty="0" smtClean="0"/>
              <a:t>Дмитров, 2016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701189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79712" y="709163"/>
            <a:ext cx="66964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ИСПЫТАТЕЛЬНАЯ </a:t>
            </a:r>
            <a:r>
              <a:rPr lang="ru-RU" sz="2400" b="1" dirty="0"/>
              <a:t>ЛАБОРАТОРИЯ "УСЛУГИ-АВТО"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132111" y="1338971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316842" y="1177772"/>
            <a:ext cx="53691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hlinkClick r:id="rId3"/>
              </a:rPr>
              <a:t>www.uslugiavto.ru</a:t>
            </a:r>
            <a:r>
              <a:rPr lang="ru-RU" sz="2400" b="1" dirty="0" smtClean="0"/>
              <a:t>        </a:t>
            </a:r>
            <a:r>
              <a:rPr lang="en-US" sz="2400" dirty="0" smtClean="0">
                <a:hlinkClick r:id="rId4"/>
              </a:rPr>
              <a:t>77@uslugiavto.ru</a:t>
            </a:r>
            <a:endParaRPr lang="ru-RU" sz="2400" dirty="0" smtClean="0"/>
          </a:p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+ 7 (495) 741-12-56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64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4932040" y="3854900"/>
            <a:ext cx="3744416" cy="288646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9592" y="3068960"/>
            <a:ext cx="3023693" cy="36724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948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Изменение конструкции ТС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4251" y="1980129"/>
            <a:ext cx="2719701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Увеличение колесной базы и массы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2033553"/>
            <a:ext cx="2160240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Установка «экспедиционного» оборудования на внедорожный автомобиль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F:\Услуги\Тормозная система Hummer\IMG_151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" t="31126" r="7075" b="37318"/>
          <a:stretch/>
        </p:blipFill>
        <p:spPr bwMode="auto">
          <a:xfrm>
            <a:off x="1020752" y="4553654"/>
            <a:ext cx="2743200" cy="70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g.io.ua/img_aa/large/0587/59/058759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0" t="16809" b="18611"/>
          <a:stretch/>
        </p:blipFill>
        <p:spPr bwMode="auto">
          <a:xfrm flipH="1">
            <a:off x="1148808" y="3232322"/>
            <a:ext cx="2487088" cy="110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minsklimo.by/files/products/8_2_1.600x600.JPG?f1f9f6f69f54a00c3fa255487b3da58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3" t="17726" r="1748" b="3729"/>
          <a:stretch/>
        </p:blipFill>
        <p:spPr bwMode="auto">
          <a:xfrm>
            <a:off x="1044251" y="5547141"/>
            <a:ext cx="2743200" cy="112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низ 5"/>
          <p:cNvSpPr/>
          <p:nvPr/>
        </p:nvSpPr>
        <p:spPr>
          <a:xfrm>
            <a:off x="2013892" y="2564904"/>
            <a:ext cx="626779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6228184" y="3376338"/>
            <a:ext cx="626779" cy="4847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2" name="Picture 8" descr="F:\Услуги\TLC 80 А 535 ВН 41 Савицкий Доп обор+расчет\фото авто Савицкий А.А\IMG_065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10" t="19798" r="4968" b="20527"/>
          <a:stretch/>
        </p:blipFill>
        <p:spPr bwMode="auto">
          <a:xfrm>
            <a:off x="6300192" y="5394541"/>
            <a:ext cx="2298484" cy="113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Услуги\Toyota LC A945YY41 Балика Доп оборуд\LAND CRUISER 76 А945УУ Балика С.Р\DSC0289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1" t="27071" r="6394" b="12345"/>
          <a:stretch/>
        </p:blipFill>
        <p:spPr bwMode="auto">
          <a:xfrm>
            <a:off x="5076056" y="3998916"/>
            <a:ext cx="1197313" cy="119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F:\Услуги\Toyota LC A945YY41 Балика Доп оборуд\LAND CRUISER 76 А945УУ Балика С.Р\DSC0289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" t="29553" r="3173" b="3674"/>
          <a:stretch/>
        </p:blipFill>
        <p:spPr bwMode="auto">
          <a:xfrm flipH="1">
            <a:off x="6478491" y="4035351"/>
            <a:ext cx="2130009" cy="114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485" y="5436654"/>
            <a:ext cx="1195699" cy="1050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Прямая со стрелкой 17"/>
          <p:cNvCxnSpPr>
            <a:stCxn id="2" idx="2"/>
            <a:endCxn id="4" idx="0"/>
          </p:cNvCxnSpPr>
          <p:nvPr/>
        </p:nvCxnSpPr>
        <p:spPr>
          <a:xfrm flipH="1">
            <a:off x="2404102" y="1143000"/>
            <a:ext cx="2121646" cy="83712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2" idx="2"/>
            <a:endCxn id="5" idx="0"/>
          </p:cNvCxnSpPr>
          <p:nvPr/>
        </p:nvCxnSpPr>
        <p:spPr>
          <a:xfrm>
            <a:off x="4525748" y="1143000"/>
            <a:ext cx="1918460" cy="89055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60648"/>
            <a:ext cx="648072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866001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11"/>
              </a:rPr>
              <a:t>www.uslugiavto.ru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436096" y="4777836"/>
            <a:ext cx="432048" cy="91324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98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95936" y="276166"/>
            <a:ext cx="5040559" cy="142464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://www.motobidia.com/offers/new/vehicleimages/1282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117" y="381820"/>
            <a:ext cx="1865035" cy="117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minsklimo.by/files/products/8_2_1.600x600.JPG?f1f9f6f69f54a00c3fa255487b3da587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3" t="17726" r="1748" b="3729"/>
          <a:stretch/>
        </p:blipFill>
        <p:spPr bwMode="auto">
          <a:xfrm>
            <a:off x="6372200" y="476672"/>
            <a:ext cx="264028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5940152" y="712120"/>
            <a:ext cx="48920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437053"/>
            <a:ext cx="3672408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Автомобиль-лимузин на базе </a:t>
            </a:r>
            <a:r>
              <a:rPr lang="en-US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Cadillac Escalade ESV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350739"/>
              </p:ext>
            </p:extLst>
          </p:nvPr>
        </p:nvGraphicFramePr>
        <p:xfrm>
          <a:off x="1115616" y="1916832"/>
          <a:ext cx="6768357" cy="15681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2248"/>
                <a:gridCol w="1954219"/>
                <a:gridCol w="258189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Показатели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Исходное значение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После внесения изменений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Колесная база, мм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3302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8080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Снаряженная масса</a:t>
                      </a:r>
                      <a:r>
                        <a:rPr lang="ru-RU" sz="1400" dirty="0" smtClean="0">
                          <a:effectLst/>
                        </a:rPr>
                        <a:t>, кг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2592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4800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Полная масса, кг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3221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5700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Длина ТС, мм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5660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10438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Категория (Приложение №1 ТР ТС 018/2011)</a:t>
                      </a:r>
                      <a:endParaRPr lang="ru-RU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М</a:t>
                      </a:r>
                      <a:r>
                        <a:rPr lang="ru-RU" sz="1400" baseline="-25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en-US" sz="14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М</a:t>
                      </a:r>
                      <a:r>
                        <a:rPr lang="ru-RU" sz="1400" baseline="-25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53118"/>
              </p:ext>
            </p:extLst>
          </p:nvPr>
        </p:nvGraphicFramePr>
        <p:xfrm>
          <a:off x="971600" y="3717032"/>
          <a:ext cx="694448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8254"/>
                <a:gridCol w="1224136"/>
                <a:gridCol w="1152128"/>
                <a:gridCol w="137996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Исследуемый</a:t>
                      </a:r>
                      <a:r>
                        <a:rPr lang="ru-RU" sz="1400" b="0" baseline="0" dirty="0" smtClean="0"/>
                        <a:t> параметр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Расчетное значение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Допустимое</a:t>
                      </a:r>
                      <a:r>
                        <a:rPr lang="ru-RU" sz="1400" b="0" baseline="0" dirty="0" smtClean="0"/>
                        <a:t> значение</a:t>
                      </a:r>
                      <a:r>
                        <a:rPr lang="ru-RU" sz="1400" b="0" dirty="0" smtClean="0"/>
                        <a:t> 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Соответствие нормативу</a:t>
                      </a:r>
                      <a:endParaRPr lang="ru-RU" sz="14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Установившееся замедление в штатном режиме, м/с</a:t>
                      </a:r>
                      <a:r>
                        <a:rPr lang="ru-RU" sz="1400" baseline="300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6,2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&gt;5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Установившееся замедление в аварийном режиме, м/с</a:t>
                      </a:r>
                      <a:r>
                        <a:rPr lang="ru-RU" sz="1400" baseline="300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3,1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&gt;2,5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Кинематическое отношение разжимного устройства стояночного тормоза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4,</a:t>
                      </a:r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&lt;7,2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661248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679589" y="6417332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6"/>
              </a:rPr>
              <a:t>www.uslugiavto.ru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80078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624"/>
            <a:ext cx="5934075" cy="30003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6617643" y="124177"/>
            <a:ext cx="1842789" cy="28007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dirty="0"/>
              <a:t>Рис.1. Графики уровней реализуемого осями АТС сцепления. Удлиненный </a:t>
            </a:r>
            <a:r>
              <a:rPr lang="en-US" sz="1600" b="1" dirty="0"/>
              <a:t>CADILLAC Escalade ESV</a:t>
            </a:r>
            <a:r>
              <a:rPr lang="ru-RU" sz="1600" b="1" dirty="0"/>
              <a:t>. Снаряженное состояние</a:t>
            </a:r>
            <a:r>
              <a:rPr lang="ru-RU" sz="1600" dirty="0"/>
              <a:t>. Категория АТС – М</a:t>
            </a:r>
            <a:r>
              <a:rPr lang="ru-RU" sz="1600" baseline="-25000" dirty="0"/>
              <a:t>3</a:t>
            </a:r>
            <a:r>
              <a:rPr lang="ru-RU" sz="1600" dirty="0"/>
              <a:t>.</a:t>
            </a:r>
          </a:p>
        </p:txBody>
      </p:sp>
      <p:pic>
        <p:nvPicPr>
          <p:cNvPr id="9" name="Рисунок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13380"/>
            <a:ext cx="5934075" cy="366712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6617643" y="3429000"/>
            <a:ext cx="2130821" cy="20621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dirty="0"/>
              <a:t>Рис.2. Графики уровней реализуемого осями АТС сцепления. Удлиненный </a:t>
            </a:r>
            <a:r>
              <a:rPr lang="en-US" sz="1600" b="1" dirty="0"/>
              <a:t>CADILLAC Escalade ESV. </a:t>
            </a:r>
            <a:r>
              <a:rPr lang="ru-RU" sz="1600" b="1" dirty="0"/>
              <a:t>Полная загрузка</a:t>
            </a:r>
            <a:r>
              <a:rPr lang="ru-RU" sz="1600" dirty="0"/>
              <a:t>. Категория АТС – М</a:t>
            </a:r>
            <a:r>
              <a:rPr lang="ru-RU" sz="1600" baseline="-25000" dirty="0"/>
              <a:t>3</a:t>
            </a:r>
            <a:r>
              <a:rPr lang="ru-RU" sz="1600" dirty="0"/>
              <a:t>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869" y="5747422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659097" y="6503506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5"/>
              </a:rPr>
              <a:t>www.uslugiavto.ru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37633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437053"/>
            <a:ext cx="3672408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Автомобиль-лимузин на базе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Porsche Cayenne S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51920" y="116632"/>
            <a:ext cx="5112568" cy="13681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74574"/>
              </p:ext>
            </p:extLst>
          </p:nvPr>
        </p:nvGraphicFramePr>
        <p:xfrm>
          <a:off x="340965" y="1556792"/>
          <a:ext cx="6768752" cy="17357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76263"/>
                <a:gridCol w="2088232"/>
                <a:gridCol w="2304257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Показатели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Исходное значение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После внесения изменений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Колесная база, мм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2855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7380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Снаряженная масса,кг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2240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3595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Полная масса, кг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3015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4400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Длина ТС, мм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4798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9323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Категория (Приложение №1 ТР ТС 018/2011)</a:t>
                      </a:r>
                      <a:endParaRPr lang="ru-RU" sz="1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</a:t>
                      </a:r>
                      <a:r>
                        <a:rPr lang="en-US" sz="1400" baseline="-25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en-US" sz="14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</a:t>
                      </a:r>
                      <a:r>
                        <a:rPr lang="en-US" sz="1400" baseline="-25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510949"/>
              </p:ext>
            </p:extLst>
          </p:nvPr>
        </p:nvGraphicFramePr>
        <p:xfrm>
          <a:off x="775979" y="3575934"/>
          <a:ext cx="6944482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8254"/>
                <a:gridCol w="1224136"/>
                <a:gridCol w="1152128"/>
                <a:gridCol w="137996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Исследуемый</a:t>
                      </a:r>
                      <a:r>
                        <a:rPr lang="ru-RU" sz="1400" b="0" baseline="0" dirty="0" smtClean="0"/>
                        <a:t> параметр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Расчетное значение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Допустимое</a:t>
                      </a:r>
                      <a:r>
                        <a:rPr lang="ru-RU" sz="1400" b="0" baseline="0" dirty="0" smtClean="0"/>
                        <a:t> значение</a:t>
                      </a:r>
                      <a:r>
                        <a:rPr lang="ru-RU" sz="1400" b="0" dirty="0" smtClean="0"/>
                        <a:t> 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Соответствие нормативу</a:t>
                      </a:r>
                      <a:endParaRPr lang="ru-RU" sz="14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Установившееся замедление в штатном режиме, м/с</a:t>
                      </a:r>
                      <a:r>
                        <a:rPr lang="ru-RU" sz="1400" baseline="300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6,7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&gt;5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Установившееся замедление в аварийном режиме, м/с</a:t>
                      </a:r>
                      <a:r>
                        <a:rPr lang="ru-RU" sz="1400" baseline="300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3,</a:t>
                      </a:r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&gt;2,5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Значение минимально</a:t>
                      </a:r>
                      <a:r>
                        <a:rPr lang="ru-RU" sz="1400" baseline="0" dirty="0" smtClean="0"/>
                        <a:t> допустимого  склона, при котором стояночная тормозная система сохраняет эффективность, %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4" descr="http://g.io.ua/img_aa/large/0587/59/058759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6" t="16809" r="6890" b="18611"/>
          <a:stretch/>
        </p:blipFill>
        <p:spPr bwMode="auto">
          <a:xfrm flipH="1">
            <a:off x="6876362" y="260331"/>
            <a:ext cx="2016118" cy="100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трелка вправо 9"/>
          <p:cNvSpPr/>
          <p:nvPr/>
        </p:nvSpPr>
        <p:spPr>
          <a:xfrm>
            <a:off x="6444208" y="548680"/>
            <a:ext cx="48920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2991886"/>
              </p:ext>
            </p:extLst>
          </p:nvPr>
        </p:nvGraphicFramePr>
        <p:xfrm>
          <a:off x="7135688" y="2276872"/>
          <a:ext cx="1828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Формула" r:id="rId4" imgW="1828800" imgH="457200" progId="Equation.3">
                  <p:embed/>
                </p:oleObj>
              </mc:Choice>
              <mc:Fallback>
                <p:oleObj name="Формула" r:id="rId4" imgW="18288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5688" y="2276872"/>
                        <a:ext cx="1828800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4" name="Picture 2" descr="http://1.bp.blogspot.com/_FoXyvaPSnVk/SAyCEu5gMaI/AAAAAAAApzU/cqDIUZ852-U/s400/pORSCHE_CAYENNE_S6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9" t="24980" r="2776" b="14078"/>
          <a:stretch/>
        </p:blipFill>
        <p:spPr bwMode="auto">
          <a:xfrm>
            <a:off x="3970801" y="260331"/>
            <a:ext cx="2538005" cy="108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7246" y="5697252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7720461" y="6453336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8"/>
              </a:rPr>
              <a:t>www.uslugiavto.ru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20967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5688632" cy="314612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6302643" y="548680"/>
            <a:ext cx="2445821" cy="13849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 smtClean="0"/>
              <a:t>Рис.3. </a:t>
            </a:r>
            <a:r>
              <a:rPr lang="ru-RU" sz="1400" dirty="0"/>
              <a:t>Графики уровней реализуемого осями АТС сцепления. Удлиненный </a:t>
            </a:r>
            <a:r>
              <a:rPr lang="en-US" sz="1400" b="1" dirty="0"/>
              <a:t>Porsche Cayenne S</a:t>
            </a:r>
            <a:r>
              <a:rPr lang="ru-RU" sz="1400" b="1" dirty="0"/>
              <a:t>. Снаряженное состояние. </a:t>
            </a:r>
            <a:r>
              <a:rPr lang="ru-RU" sz="1400" dirty="0"/>
              <a:t>Категория АТС – М</a:t>
            </a:r>
            <a:r>
              <a:rPr lang="ru-RU" sz="1400" baseline="-25000" dirty="0"/>
              <a:t>2</a:t>
            </a:r>
            <a:r>
              <a:rPr lang="ru-RU" sz="1400" dirty="0"/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31023" y="4230241"/>
            <a:ext cx="2645433" cy="11695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 smtClean="0"/>
              <a:t>Рис.4. </a:t>
            </a:r>
            <a:r>
              <a:rPr lang="ru-RU" sz="1400" dirty="0"/>
              <a:t>Графики уровней реализуемого осями АТС сцепления. Удлиненный </a:t>
            </a:r>
            <a:r>
              <a:rPr lang="en-US" sz="1400" b="1" dirty="0"/>
              <a:t>Porsche Cayenne S</a:t>
            </a:r>
            <a:r>
              <a:rPr lang="ru-RU" sz="1400" b="1" dirty="0"/>
              <a:t>. Полная нагрузка. </a:t>
            </a:r>
            <a:r>
              <a:rPr lang="ru-RU" sz="1400" dirty="0"/>
              <a:t>Категория АТС – М</a:t>
            </a:r>
            <a:r>
              <a:rPr lang="ru-RU" sz="1400" baseline="-25000" dirty="0"/>
              <a:t>2</a:t>
            </a:r>
            <a:r>
              <a:rPr lang="ru-RU" sz="1400" dirty="0"/>
              <a:t>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6766"/>
            <a:ext cx="5256584" cy="359661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869" y="5697252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596941" y="6453336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5"/>
              </a:rPr>
              <a:t>www.uslugiavto.ru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1488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332656"/>
            <a:ext cx="3528392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Автомобиль-лимузин на базе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Hummer H2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76166"/>
            <a:ext cx="5184576" cy="1015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5594964" y="548680"/>
            <a:ext cx="48920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http://car-pictures.cars.com/images/?AUTOTRIM=1&amp;HEIGHT=300&amp;IMG=CAB30HUS011A0101.png&amp;WIDTH=62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2" r="4268"/>
          <a:stretch/>
        </p:blipFill>
        <p:spPr bwMode="auto">
          <a:xfrm>
            <a:off x="3808490" y="329024"/>
            <a:ext cx="1699614" cy="89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Услуги\Тормозная система Hummer\IMG_15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" t="31126" r="7075" b="37318"/>
          <a:stretch/>
        </p:blipFill>
        <p:spPr bwMode="auto">
          <a:xfrm>
            <a:off x="6149280" y="423898"/>
            <a:ext cx="2743200" cy="70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58646"/>
              </p:ext>
            </p:extLst>
          </p:nvPr>
        </p:nvGraphicFramePr>
        <p:xfrm>
          <a:off x="1475488" y="1556792"/>
          <a:ext cx="6365617" cy="17357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1849126"/>
                <a:gridCol w="2428259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Показатели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Исходное значение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После внесения изменений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Колесная база, мм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3118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7722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</a:rPr>
                        <a:t>Снаряженная масса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</a:rPr>
                        <a:t>, кг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2909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3900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Полная масса, кг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3901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4500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Длина ТС, мм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5170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9774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Категория (Приложение №1 ТР ТС 018/2011)</a:t>
                      </a:r>
                      <a:endParaRPr lang="ru-RU" sz="1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</a:t>
                      </a:r>
                      <a:r>
                        <a:rPr lang="en-US" sz="1400" baseline="-25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en-US" sz="14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</a:t>
                      </a:r>
                      <a:r>
                        <a:rPr lang="en-US" sz="1400" baseline="-25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973117"/>
              </p:ext>
            </p:extLst>
          </p:nvPr>
        </p:nvGraphicFramePr>
        <p:xfrm>
          <a:off x="755576" y="3501008"/>
          <a:ext cx="694448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8254"/>
                <a:gridCol w="1224136"/>
                <a:gridCol w="1152128"/>
                <a:gridCol w="137996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Исследуемый</a:t>
                      </a:r>
                      <a:r>
                        <a:rPr lang="ru-RU" sz="1400" b="0" baseline="0" dirty="0" smtClean="0"/>
                        <a:t> параметр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Расчетное значение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Допустимое</a:t>
                      </a:r>
                      <a:r>
                        <a:rPr lang="ru-RU" sz="1400" b="0" baseline="0" dirty="0" smtClean="0"/>
                        <a:t> значение</a:t>
                      </a:r>
                      <a:r>
                        <a:rPr lang="ru-RU" sz="1400" b="0" dirty="0" smtClean="0"/>
                        <a:t> 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Соответствие нормативу</a:t>
                      </a:r>
                      <a:endParaRPr lang="ru-RU" sz="14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Установившееся замедление в штатном режиме, м/с</a:t>
                      </a:r>
                      <a:r>
                        <a:rPr lang="ru-RU" sz="1400" baseline="300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10,6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&gt;5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Установившееся замедление в аварийном режиме, м/с</a:t>
                      </a:r>
                      <a:r>
                        <a:rPr lang="ru-RU" sz="1400" baseline="300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4</a:t>
                      </a:r>
                      <a:r>
                        <a:rPr lang="en-US" sz="1400" dirty="0" smtClean="0"/>
                        <a:t>,</a:t>
                      </a:r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&gt;</a:t>
                      </a:r>
                      <a:r>
                        <a:rPr lang="en-US" sz="1400" dirty="0" smtClean="0"/>
                        <a:t>2,5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8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Кинематическое отношение разжимного устройства стояночного тормоза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12,3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&lt;</a:t>
                      </a:r>
                      <a:r>
                        <a:rPr lang="ru-RU" sz="1400" dirty="0" smtClean="0"/>
                        <a:t>10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FF0000"/>
                          </a:solidFill>
                        </a:rPr>
                        <a:t>-</a:t>
                      </a:r>
                      <a:endParaRPr lang="ru-RU" sz="1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697252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560321" y="6453336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5"/>
              </a:rPr>
              <a:t>www.uslugiavto.ru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63573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228184" y="1052736"/>
            <a:ext cx="2621707" cy="11695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 smtClean="0"/>
              <a:t>Рис.5. </a:t>
            </a:r>
            <a:r>
              <a:rPr lang="ru-RU" sz="1400" dirty="0"/>
              <a:t>Графики уровней реализуемого осями АТС сцепления. Удлиненный </a:t>
            </a:r>
            <a:r>
              <a:rPr lang="en-US" sz="1400" b="1" dirty="0"/>
              <a:t>Hummer H</a:t>
            </a:r>
            <a:r>
              <a:rPr lang="ru-RU" sz="1400" b="1" dirty="0"/>
              <a:t>2. Снаряженное состояние. </a:t>
            </a:r>
            <a:r>
              <a:rPr lang="ru-RU" sz="1400" dirty="0"/>
              <a:t>Категория АТС – </a:t>
            </a:r>
            <a:r>
              <a:rPr lang="en-US" sz="1400" dirty="0" smtClean="0"/>
              <a:t>M</a:t>
            </a:r>
            <a:r>
              <a:rPr lang="en-US" sz="1400" baseline="-25000" dirty="0" smtClean="0"/>
              <a:t>2</a:t>
            </a:r>
            <a:r>
              <a:rPr lang="en-US" sz="1400" dirty="0"/>
              <a:t>.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28184" y="3518148"/>
            <a:ext cx="1469579" cy="24622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 smtClean="0"/>
              <a:t>Рис.6. </a:t>
            </a:r>
            <a:r>
              <a:rPr lang="ru-RU" sz="1400" dirty="0"/>
              <a:t>Графики уровней реализуемого осями АТС сцепления. Удлиненный </a:t>
            </a:r>
            <a:r>
              <a:rPr lang="en-US" sz="1400" b="1" dirty="0"/>
              <a:t>Hummer H</a:t>
            </a:r>
            <a:r>
              <a:rPr lang="ru-RU" sz="1400" b="1" dirty="0"/>
              <a:t>2. Полная загрузка. </a:t>
            </a:r>
            <a:r>
              <a:rPr lang="ru-RU" sz="1400" dirty="0"/>
              <a:t>Категория АТС – </a:t>
            </a:r>
            <a:r>
              <a:rPr lang="en-US" sz="1400" dirty="0" smtClean="0"/>
              <a:t>M</a:t>
            </a:r>
            <a:r>
              <a:rPr lang="en-US" sz="1400" baseline="-25000" dirty="0" smtClean="0"/>
              <a:t>2</a:t>
            </a:r>
            <a:r>
              <a:rPr lang="en-US" sz="1400" dirty="0"/>
              <a:t>.</a:t>
            </a:r>
            <a:endParaRPr lang="ru-RU" sz="14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104" y="5683952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684317" y="6440036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3"/>
              </a:rPr>
              <a:t>www.uslugiavto.ru</a:t>
            </a:r>
            <a:endParaRPr lang="ru-RU" sz="12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16632"/>
            <a:ext cx="4896544" cy="313328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2"/>
          <a:stretch/>
        </p:blipFill>
        <p:spPr bwMode="auto">
          <a:xfrm>
            <a:off x="344491" y="3317484"/>
            <a:ext cx="4947588" cy="326105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19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/>
              <a:t>Возможные несоответствия тормозной системы требованиям Правил №13 ЕЭК ООН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69160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sz="1400" dirty="0" smtClean="0"/>
              <a:t>Эффективность тормозных механизмов задней оси превышает эффективность передних</a:t>
            </a:r>
          </a:p>
          <a:p>
            <a:pPr marL="457200" indent="-457200">
              <a:buAutoNum type="arabicPeriod"/>
            </a:pPr>
            <a:endParaRPr lang="ru-RU" sz="2000" dirty="0" smtClean="0"/>
          </a:p>
          <a:p>
            <a:pPr marL="457200" indent="-457200">
              <a:buAutoNum type="arabicPeriod"/>
            </a:pPr>
            <a:endParaRPr lang="ru-RU" sz="2000" dirty="0" smtClean="0"/>
          </a:p>
          <a:p>
            <a:pPr marL="457200" indent="-457200">
              <a:buAutoNum type="arabicPeriod"/>
            </a:pPr>
            <a:endParaRPr lang="ru-RU" sz="2000" dirty="0"/>
          </a:p>
          <a:p>
            <a:pPr marL="457200" indent="-457200">
              <a:buAutoNum type="arabicPeriod"/>
            </a:pPr>
            <a:endParaRPr lang="ru-RU" sz="2000" dirty="0" smtClean="0"/>
          </a:p>
          <a:p>
            <a:pPr marL="457200" indent="-457200">
              <a:buAutoNum type="arabicPeriod"/>
            </a:pPr>
            <a:endParaRPr lang="ru-RU" sz="2000" dirty="0" smtClean="0"/>
          </a:p>
          <a:p>
            <a:pPr marL="457200" indent="-457200">
              <a:buAutoNum type="arabicPeriod"/>
            </a:pPr>
            <a:endParaRPr lang="ru-RU" sz="2000" dirty="0"/>
          </a:p>
          <a:p>
            <a:pPr marL="457200" indent="-457200">
              <a:buAutoNum type="arabicPeriod"/>
            </a:pPr>
            <a:endParaRPr lang="ru-RU" sz="2000" dirty="0" smtClean="0"/>
          </a:p>
          <a:p>
            <a:pPr marL="457200" indent="-457200">
              <a:buAutoNum type="arabicPeriod"/>
            </a:pPr>
            <a:endParaRPr lang="ru-RU" sz="800" dirty="0" smtClean="0"/>
          </a:p>
          <a:p>
            <a:pPr marL="457200" indent="-457200">
              <a:buAutoNum type="arabicPeriod"/>
            </a:pPr>
            <a:endParaRPr lang="ru-RU" sz="800" dirty="0"/>
          </a:p>
          <a:p>
            <a:pPr marL="457200" indent="-457200">
              <a:buAutoNum type="arabicPeriod"/>
            </a:pPr>
            <a:endParaRPr lang="ru-RU" sz="800" dirty="0" smtClean="0"/>
          </a:p>
          <a:p>
            <a:pPr marL="457200" indent="-457200">
              <a:buAutoNum type="arabicPeriod"/>
            </a:pPr>
            <a:r>
              <a:rPr lang="ru-RU" sz="1400" dirty="0" smtClean="0"/>
              <a:t>Низкая </a:t>
            </a:r>
            <a:r>
              <a:rPr lang="ru-RU" sz="1400" dirty="0"/>
              <a:t>величина замедления при аварийном торможении, когда реализовано осевое разделение тормозных контуров</a:t>
            </a:r>
            <a:r>
              <a:rPr lang="ru-RU" sz="1400" dirty="0" smtClean="0"/>
              <a:t>. На примере </a:t>
            </a:r>
            <a:r>
              <a:rPr lang="en-US" sz="1400" dirty="0" smtClean="0"/>
              <a:t>Cadillac </a:t>
            </a:r>
            <a:r>
              <a:rPr lang="en-US" sz="1400" smtClean="0"/>
              <a:t>Escalade ESV</a:t>
            </a:r>
            <a:endParaRPr lang="ru-RU" sz="1400" dirty="0" smtClean="0"/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69"/>
          <a:stretch/>
        </p:blipFill>
        <p:spPr bwMode="auto">
          <a:xfrm>
            <a:off x="251520" y="1556792"/>
            <a:ext cx="4248472" cy="2880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6"/>
          <a:stretch/>
        </p:blipFill>
        <p:spPr bwMode="auto">
          <a:xfrm>
            <a:off x="4644009" y="1556793"/>
            <a:ext cx="4320480" cy="288031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817506"/>
              </p:ext>
            </p:extLst>
          </p:nvPr>
        </p:nvGraphicFramePr>
        <p:xfrm>
          <a:off x="922900" y="5124152"/>
          <a:ext cx="7416823" cy="147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5625"/>
                <a:gridCol w="2730599"/>
                <a:gridCol w="273059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Тип разделения тормозных контуров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Величина замедления при аварийном режиме работы, м/с</a:t>
                      </a:r>
                      <a:r>
                        <a:rPr lang="ru-RU" sz="1400" baseline="300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Норматив</a:t>
                      </a:r>
                      <a:r>
                        <a:rPr lang="ru-RU" sz="1400" baseline="0" dirty="0" smtClean="0"/>
                        <a:t> Правил ЕЭК ООН №13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Осевое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2,2</a:t>
                      </a:r>
                      <a:endParaRPr lang="ru-RU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&gt;</a:t>
                      </a:r>
                      <a:r>
                        <a:rPr lang="ru-RU" sz="1400" dirty="0" smtClean="0"/>
                        <a:t>2,5 м/с</a:t>
                      </a:r>
                      <a:r>
                        <a:rPr lang="ru-RU" sz="1400" baseline="30000" dirty="0" smtClean="0"/>
                        <a:t>2</a:t>
                      </a:r>
                      <a:r>
                        <a:rPr lang="ru-RU" sz="1400" baseline="0" dirty="0" smtClean="0"/>
                        <a:t> – для М</a:t>
                      </a:r>
                      <a:r>
                        <a:rPr lang="ru-RU" sz="1400" baseline="-25000" dirty="0" smtClean="0"/>
                        <a:t>2</a:t>
                      </a:r>
                      <a:r>
                        <a:rPr lang="ru-RU" sz="1400" baseline="0" dirty="0" smtClean="0"/>
                        <a:t> и М</a:t>
                      </a:r>
                      <a:r>
                        <a:rPr lang="ru-RU" sz="1400" baseline="-25000" dirty="0" smtClean="0"/>
                        <a:t>3</a:t>
                      </a:r>
                      <a:endParaRPr lang="ru-RU" sz="1400" baseline="0" dirty="0" smtClean="0"/>
                    </a:p>
                    <a:p>
                      <a:pPr algn="ctr"/>
                      <a:r>
                        <a:rPr lang="en-US" sz="1400" baseline="0" dirty="0" smtClean="0"/>
                        <a:t>&gt;</a:t>
                      </a:r>
                      <a:r>
                        <a:rPr lang="ru-RU" sz="1400" baseline="0" dirty="0" smtClean="0"/>
                        <a:t>2,2 м/с</a:t>
                      </a:r>
                      <a:r>
                        <a:rPr lang="ru-RU" sz="1400" baseline="30000" dirty="0" smtClean="0"/>
                        <a:t>2</a:t>
                      </a:r>
                      <a:r>
                        <a:rPr lang="ru-RU" sz="1400" baseline="0" dirty="0" smtClean="0"/>
                        <a:t> - </a:t>
                      </a:r>
                      <a:r>
                        <a:rPr lang="ru-RU" sz="1400" kern="1200" dirty="0" smtClean="0">
                          <a:effectLst/>
                        </a:rPr>
                        <a:t>для категории </a:t>
                      </a:r>
                      <a:r>
                        <a:rPr lang="en-US" sz="1400" kern="1200" dirty="0" smtClean="0">
                          <a:effectLst/>
                        </a:rPr>
                        <a:t>N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Диагональное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</a:t>
                      </a:r>
                      <a:r>
                        <a:rPr lang="ru-RU" sz="1400" dirty="0" smtClean="0"/>
                        <a:t>,</a:t>
                      </a:r>
                      <a:r>
                        <a:rPr lang="en-US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-20528" y="866001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5"/>
              </a:rPr>
              <a:t>www.uslugiavto.ru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76242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215513"/>
            <a:ext cx="3672408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Автомобиль с внедорожным оборудованием на базе 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Toyota Land Cruiser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101114"/>
            <a:ext cx="5040560" cy="12396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6228184" y="461154"/>
            <a:ext cx="48920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F:\Услуги\TLC 80 А 535 ВН 41 Савицкий Доп обор+расчет\фото авто Савицкий А.А\IMG_065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7" t="16998" r="4917" b="20155"/>
          <a:stretch/>
        </p:blipFill>
        <p:spPr bwMode="auto">
          <a:xfrm>
            <a:off x="6804248" y="188640"/>
            <a:ext cx="2238135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ru3.anyfad.com/items/t1@1989c473-1256-41d6-85cd-1b70c7cd5dad/Toyota-Land-Cruiser-8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41" b="12496"/>
          <a:stretch/>
        </p:blipFill>
        <p:spPr bwMode="auto">
          <a:xfrm>
            <a:off x="4269116" y="188640"/>
            <a:ext cx="1887060" cy="1041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325252"/>
              </p:ext>
            </p:extLst>
          </p:nvPr>
        </p:nvGraphicFramePr>
        <p:xfrm>
          <a:off x="935597" y="1390662"/>
          <a:ext cx="6804755" cy="11742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76363"/>
                <a:gridCol w="1512168"/>
                <a:gridCol w="2016224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Показатели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Исходное значение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После внесения изменений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Высота центра тяжести, мм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670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910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Ширина колеи, мм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1600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1820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Снаряженная масса, кг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2250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2390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Высота ТС, мм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1860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2090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Категория (Приложение №1 ТР ТС 018/2011)</a:t>
                      </a:r>
                      <a:endParaRPr lang="ru-RU" sz="12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r>
                        <a:rPr lang="ru-RU" sz="1200" baseline="-25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M</a:t>
                      </a:r>
                      <a:r>
                        <a:rPr lang="ru-RU" sz="1200" baseline="-25000" dirty="0" smtClean="0">
                          <a:effectLst/>
                        </a:rPr>
                        <a:t>1</a:t>
                      </a:r>
                      <a:r>
                        <a:rPr lang="en-US" sz="1200" dirty="0" smtClean="0">
                          <a:effectLst/>
                        </a:rPr>
                        <a:t>G</a:t>
                      </a:r>
                      <a:endParaRPr lang="ru-RU" sz="1200" dirty="0" smtClean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012924"/>
              </p:ext>
            </p:extLst>
          </p:nvPr>
        </p:nvGraphicFramePr>
        <p:xfrm>
          <a:off x="395536" y="4073478"/>
          <a:ext cx="6840760" cy="27398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144"/>
                <a:gridCol w="3168352"/>
                <a:gridCol w="1152128"/>
                <a:gridCol w="1224136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Диаметр колеса, дюйм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Минимально необходимое кинематическое отношение разжимного устройства </a:t>
                      </a:r>
                      <a:r>
                        <a:rPr lang="en-US" sz="1200" dirty="0" err="1">
                          <a:effectLst/>
                        </a:rPr>
                        <a:t>i</a:t>
                      </a:r>
                      <a:r>
                        <a:rPr lang="ru-RU" sz="1200" baseline="-25000" dirty="0">
                          <a:effectLst/>
                        </a:rPr>
                        <a:t>РУ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Фактическое </a:t>
                      </a:r>
                      <a:r>
                        <a:rPr lang="en-US" sz="1200" dirty="0" err="1">
                          <a:effectLst/>
                        </a:rPr>
                        <a:t>i</a:t>
                      </a:r>
                      <a:r>
                        <a:rPr lang="ru-RU" sz="1200" baseline="-25000" dirty="0">
                          <a:effectLst/>
                        </a:rPr>
                        <a:t>РУ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Соответствие требованиям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8,95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10,78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B050"/>
                          </a:solidFill>
                          <a:effectLst/>
                        </a:rPr>
                        <a:t>+</a:t>
                      </a:r>
                      <a:endParaRPr lang="ru-RU" sz="1200" b="1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32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9,23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B050"/>
                          </a:solidFill>
                          <a:effectLst/>
                        </a:rPr>
                        <a:t>+</a:t>
                      </a:r>
                      <a:endParaRPr lang="ru-RU" sz="12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33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9,47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B050"/>
                          </a:solidFill>
                          <a:effectLst/>
                        </a:rPr>
                        <a:t>+</a:t>
                      </a:r>
                      <a:endParaRPr lang="ru-RU" sz="12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34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9,75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B050"/>
                          </a:solidFill>
                          <a:effectLst/>
                        </a:rPr>
                        <a:t>+</a:t>
                      </a:r>
                      <a:endParaRPr lang="ru-RU" sz="12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35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10,02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B050"/>
                          </a:solidFill>
                          <a:effectLst/>
                        </a:rPr>
                        <a:t>+</a:t>
                      </a:r>
                      <a:endParaRPr lang="ru-RU" sz="1200" b="1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36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10,23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B050"/>
                          </a:solidFill>
                          <a:effectLst/>
                        </a:rPr>
                        <a:t>+</a:t>
                      </a:r>
                      <a:endParaRPr lang="ru-RU" sz="12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37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10,57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+</a:t>
                      </a:r>
                      <a:endParaRPr lang="ru-RU" sz="1200" b="1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38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10,83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endParaRPr lang="ru-RU" sz="1200" b="1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39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11,09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endParaRPr lang="ru-RU" sz="1200" b="1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11,37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endParaRPr lang="ru-RU" sz="1200" b="1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11,64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endParaRPr lang="ru-RU" sz="1200" b="1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42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11,91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endParaRPr lang="ru-RU" sz="12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619322"/>
              </p:ext>
            </p:extLst>
          </p:nvPr>
        </p:nvGraphicFramePr>
        <p:xfrm>
          <a:off x="899592" y="2633464"/>
          <a:ext cx="640871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7397"/>
                <a:gridCol w="1398264"/>
                <a:gridCol w="1631309"/>
                <a:gridCol w="128174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b="0" dirty="0" smtClean="0"/>
                        <a:t>Исследуемый</a:t>
                      </a:r>
                      <a:r>
                        <a:rPr lang="ru-RU" sz="1200" b="0" baseline="0" dirty="0" smtClean="0"/>
                        <a:t> параметр</a:t>
                      </a:r>
                      <a:endParaRPr lang="ru-RU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/>
                        <a:t>Расчетное значение</a:t>
                      </a:r>
                      <a:endParaRPr lang="ru-RU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/>
                        <a:t>Допустимое</a:t>
                      </a:r>
                      <a:r>
                        <a:rPr lang="ru-RU" sz="1200" b="0" baseline="0" dirty="0" smtClean="0"/>
                        <a:t> значение</a:t>
                      </a:r>
                      <a:r>
                        <a:rPr lang="ru-RU" sz="1200" b="0" dirty="0" smtClean="0"/>
                        <a:t> </a:t>
                      </a:r>
                      <a:endParaRPr lang="ru-RU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/>
                        <a:t>Соответствие нормативу</a:t>
                      </a:r>
                      <a:endParaRPr lang="ru-RU" sz="12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Установившееся замедление в штатном режиме, м/с</a:t>
                      </a:r>
                      <a:r>
                        <a:rPr lang="ru-RU" sz="1200" baseline="30000" dirty="0" smtClean="0"/>
                        <a:t>2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10,9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&gt;</a:t>
                      </a:r>
                      <a:r>
                        <a:rPr lang="ru-RU" sz="1200" dirty="0" smtClean="0"/>
                        <a:t>6,43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Установившееся замедление в аварийном режиме, м/с</a:t>
                      </a:r>
                      <a:r>
                        <a:rPr lang="ru-RU" sz="1200" baseline="30000" dirty="0" smtClean="0"/>
                        <a:t>2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r>
                        <a:rPr lang="en-US" sz="1200" dirty="0" smtClean="0"/>
                        <a:t>,</a:t>
                      </a:r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&gt;2,</a:t>
                      </a:r>
                      <a:r>
                        <a:rPr lang="ru-RU" sz="1200" dirty="0" smtClean="0"/>
                        <a:t>44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315" y="5669788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638216" y="6453336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5"/>
              </a:rPr>
              <a:t>www.uslugiavto.ru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76785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2"/>
            <a:ext cx="4896544" cy="324036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501008"/>
            <a:ext cx="4896544" cy="309634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5514374" y="260648"/>
            <a:ext cx="3240360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 smtClean="0"/>
              <a:t>Рис. 7. Графики </a:t>
            </a:r>
            <a:r>
              <a:rPr lang="ru-RU" sz="1400" dirty="0"/>
              <a:t>уровней реализуемого осями АТС сцепления. </a:t>
            </a:r>
            <a:r>
              <a:rPr lang="en-US" sz="1400" b="1" dirty="0"/>
              <a:t>TOYOTA Land Cruiser</a:t>
            </a:r>
            <a:r>
              <a:rPr lang="ru-RU" sz="1400" b="1" dirty="0"/>
              <a:t>. Снаряженное состояние. </a:t>
            </a:r>
            <a:r>
              <a:rPr lang="ru-RU" sz="1400" dirty="0"/>
              <a:t>Категория АТС </a:t>
            </a:r>
            <a:r>
              <a:rPr lang="ru-RU" sz="1400" dirty="0" smtClean="0"/>
              <a:t>– </a:t>
            </a:r>
            <a:r>
              <a:rPr lang="en-US" sz="1400" dirty="0" smtClean="0"/>
              <a:t>M</a:t>
            </a:r>
            <a:r>
              <a:rPr lang="ru-RU" sz="1400" baseline="-25000" dirty="0" smtClean="0"/>
              <a:t>1</a:t>
            </a:r>
            <a:r>
              <a:rPr lang="en-US" sz="1400" dirty="0" smtClean="0"/>
              <a:t>G</a:t>
            </a:r>
            <a:r>
              <a:rPr lang="ru-RU" sz="1400" dirty="0"/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480260" y="3771037"/>
            <a:ext cx="3240360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 smtClean="0"/>
              <a:t>Рис.8. </a:t>
            </a:r>
            <a:r>
              <a:rPr lang="ru-RU" sz="1400" dirty="0"/>
              <a:t>Графики уровней реализуемого осями АТС сцепления. </a:t>
            </a:r>
            <a:r>
              <a:rPr lang="en-US" sz="1400" b="1" dirty="0"/>
              <a:t>TOYOTA Land Cruiser. </a:t>
            </a:r>
            <a:r>
              <a:rPr lang="ru-RU" sz="1400" b="1" dirty="0"/>
              <a:t>Полная загрузка</a:t>
            </a:r>
            <a:r>
              <a:rPr lang="en-US" sz="1400" b="1" dirty="0"/>
              <a:t>.</a:t>
            </a:r>
            <a:r>
              <a:rPr lang="en-US" sz="1400" dirty="0"/>
              <a:t> </a:t>
            </a:r>
            <a:r>
              <a:rPr lang="ru-RU" sz="1400" dirty="0"/>
              <a:t>Категория АТС </a:t>
            </a:r>
            <a:r>
              <a:rPr lang="ru-RU" sz="1400" dirty="0" smtClean="0"/>
              <a:t>– </a:t>
            </a:r>
            <a:r>
              <a:rPr lang="en-US" sz="1400" dirty="0" smtClean="0"/>
              <a:t>M</a:t>
            </a:r>
            <a:r>
              <a:rPr lang="ru-RU" sz="1400" baseline="-25000" dirty="0" smtClean="0"/>
              <a:t>1</a:t>
            </a:r>
            <a:r>
              <a:rPr lang="en-US" sz="1400" dirty="0" smtClean="0"/>
              <a:t>G</a:t>
            </a:r>
            <a:r>
              <a:rPr lang="ru-RU" sz="1400" dirty="0"/>
              <a:t>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139" y="5702768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627352" y="6458852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5"/>
              </a:rPr>
              <a:t>www.uslugiavto.ru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424956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ru-RU" dirty="0"/>
              <a:t>При торможении автомобиля с увеличенной колесной базой («</a:t>
            </a:r>
            <a:r>
              <a:rPr lang="ru-RU" dirty="0" smtClean="0"/>
              <a:t>автомобиль-лимузин</a:t>
            </a:r>
            <a:r>
              <a:rPr lang="ru-RU" dirty="0"/>
              <a:t>») в меньшей степени проявляется </a:t>
            </a:r>
            <a:r>
              <a:rPr lang="ru-RU" dirty="0" smtClean="0"/>
              <a:t>динамическое </a:t>
            </a:r>
            <a:r>
              <a:rPr lang="ru-RU" dirty="0"/>
              <a:t>перераспределение веса в сравнении со стандартным </a:t>
            </a:r>
            <a:r>
              <a:rPr lang="ru-RU" dirty="0" smtClean="0"/>
              <a:t>автомобилем.</a:t>
            </a:r>
          </a:p>
          <a:p>
            <a:pPr lvl="0"/>
            <a:r>
              <a:rPr lang="ru-RU" dirty="0" smtClean="0"/>
              <a:t>Возможностей штатной рабочей и стояночной тормозных систем в большинстве случаев достаточно для выполнения требований Правил ЕЭК ООН №13 при удлинении колесной базы с одновременным увеличением разрешенной максимальной массы при «переоборудовании» в «автомобиль-лимузин».</a:t>
            </a:r>
          </a:p>
          <a:p>
            <a:pPr lvl="0"/>
            <a:r>
              <a:rPr lang="ru-RU" dirty="0" smtClean="0"/>
              <a:t>Штатная </a:t>
            </a:r>
            <a:r>
              <a:rPr lang="ru-RU" dirty="0"/>
              <a:t>стояночная тормозная система удлиненного </a:t>
            </a:r>
            <a:r>
              <a:rPr lang="en-US" dirty="0"/>
              <a:t>Hummer H</a:t>
            </a:r>
            <a:r>
              <a:rPr lang="ru-RU" dirty="0"/>
              <a:t>2 не соответствует нормативам Правил ЕЭК ООН по удержанию на склоне с нормативным уклоном.</a:t>
            </a:r>
          </a:p>
          <a:p>
            <a:pPr lvl="0"/>
            <a:r>
              <a:rPr lang="ru-RU" dirty="0"/>
              <a:t>При торможении </a:t>
            </a:r>
            <a:r>
              <a:rPr lang="ru-RU" dirty="0" smtClean="0"/>
              <a:t>«внедорожного» автомобиля (категория </a:t>
            </a:r>
            <a:r>
              <a:rPr lang="en-US" dirty="0" smtClean="0"/>
              <a:t>M1G)</a:t>
            </a:r>
            <a:r>
              <a:rPr lang="ru-RU" dirty="0" smtClean="0"/>
              <a:t> </a:t>
            </a:r>
            <a:r>
              <a:rPr lang="ru-RU" dirty="0"/>
              <a:t>с высоким центром тяжести и установленным дополнительным оборудованием значительно проявляется перераспределение сцепного веса на передние колеса.</a:t>
            </a:r>
          </a:p>
          <a:p>
            <a:pPr lvl="0"/>
            <a:r>
              <a:rPr lang="ru-RU" dirty="0" smtClean="0"/>
              <a:t>Увеличение радиуса качения шин (диаметра колес) на ТС категории </a:t>
            </a:r>
            <a:r>
              <a:rPr lang="en-US" dirty="0" smtClean="0"/>
              <a:t>M1G</a:t>
            </a:r>
            <a:r>
              <a:rPr lang="ru-RU" dirty="0" smtClean="0"/>
              <a:t> ограничено </a:t>
            </a:r>
            <a:r>
              <a:rPr lang="ru-RU" dirty="0"/>
              <a:t>возможностями стояночной тормозной системы.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8781" y="5704289"/>
            <a:ext cx="850595" cy="75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96336" y="6460373"/>
            <a:ext cx="1404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hlinkClick r:id="rId3"/>
              </a:rPr>
              <a:t>www.uslugiavto.ru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79042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</TotalTime>
  <Words>858</Words>
  <Application>Microsoft Office PowerPoint</Application>
  <PresentationFormat>Экран (4:3)</PresentationFormat>
  <Paragraphs>235</Paragraphs>
  <Slides>12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Формула</vt:lpstr>
      <vt:lpstr>Подтверждение эффективности тормозной системы транспортного средства при внесении изменений в конструкцию</vt:lpstr>
      <vt:lpstr>Изменение конструкции ТС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Возможные несоответствия тормозной системы требованиям Правил №13 ЕЭК ООН</vt:lpstr>
      <vt:lpstr>Презентация PowerPoint</vt:lpstr>
      <vt:lpstr>Презентация PowerPoint</vt:lpstr>
      <vt:lpstr>Выводы: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Подтверждение эффективности тормозной системы транспортного средства при внесении изменений в конструкцию</dc:title>
  <dc:creator>Миша</dc:creator>
  <cp:lastModifiedBy>Manager</cp:lastModifiedBy>
  <cp:revision>78</cp:revision>
  <dcterms:created xsi:type="dcterms:W3CDTF">2016-11-20T09:11:24Z</dcterms:created>
  <dcterms:modified xsi:type="dcterms:W3CDTF">2016-12-13T09:19:48Z</dcterms:modified>
</cp:coreProperties>
</file>